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8" r:id="rId4"/>
    <p:sldId id="259" r:id="rId5"/>
    <p:sldId id="268" r:id="rId6"/>
    <p:sldId id="264" r:id="rId7"/>
    <p:sldId id="265" r:id="rId8"/>
    <p:sldId id="262" r:id="rId9"/>
    <p:sldId id="269" r:id="rId10"/>
    <p:sldId id="270" r:id="rId11"/>
    <p:sldId id="261" r:id="rId12"/>
    <p:sldId id="272" r:id="rId13"/>
    <p:sldId id="273" r:id="rId14"/>
    <p:sldId id="274" r:id="rId15"/>
    <p:sldId id="275" r:id="rId16"/>
    <p:sldId id="276" r:id="rId17"/>
    <p:sldId id="277" r:id="rId18"/>
    <p:sldId id="271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8D75-C248-4CA3-B504-E775AC6C36C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E1603-1C5F-4F65-9C0E-46EA8302F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E1603-1C5F-4F65-9C0E-46EA8302FA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A1BBB-F813-4789-A1FC-2C4AA93B9AE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300F7D-E050-4076-A3AB-BAC7ABFAAD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Оксана\Рабочий стол\открытый урок\соб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2357454" cy="2149199"/>
          </a:xfrm>
          <a:prstGeom prst="roundRect">
            <a:avLst/>
          </a:prstGeom>
          <a:noFill/>
        </p:spPr>
      </p:pic>
      <p:pic>
        <p:nvPicPr>
          <p:cNvPr id="11266" name="Picture 2" descr="http://foto.mail.ru/mail/gomatha/_myphoto/i-12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7148"/>
            <a:ext cx="1571604" cy="1178704"/>
          </a:xfrm>
          <a:prstGeom prst="roundRect">
            <a:avLst/>
          </a:prstGeom>
          <a:noFill/>
        </p:spPr>
      </p:pic>
      <p:pic>
        <p:nvPicPr>
          <p:cNvPr id="11268" name="Picture 4" descr="Белый ми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857628"/>
            <a:ext cx="1562098" cy="1952622"/>
          </a:xfrm>
          <a:prstGeom prst="rect">
            <a:avLst/>
          </a:prstGeom>
          <a:noFill/>
        </p:spPr>
      </p:pic>
      <p:pic>
        <p:nvPicPr>
          <p:cNvPr id="6" name="Picture 2" descr="C:\Documents and Settings\Оксана\Рабочий стол\открытый урок\cbf597dc80b3bf5121a5d0e6f09939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468818"/>
            <a:ext cx="1911346" cy="2389182"/>
          </a:xfrm>
          <a:prstGeom prst="rect">
            <a:avLst/>
          </a:prstGeom>
          <a:noFill/>
        </p:spPr>
      </p:pic>
      <p:pic>
        <p:nvPicPr>
          <p:cNvPr id="11270" name="Picture 6" descr="Леопар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71810"/>
            <a:ext cx="1562098" cy="19526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214554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err="1" smtClean="0">
                <a:ln w="11430"/>
                <a:solidFill>
                  <a:srgbClr val="582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Математическо</a:t>
            </a:r>
            <a:r>
              <a:rPr lang="ru-RU" sz="4400" b="1" i="1" cap="none" spc="50" dirty="0" smtClean="0">
                <a:ln w="11430"/>
                <a:solidFill>
                  <a:srgbClr val="582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спортивная </a:t>
            </a:r>
          </a:p>
          <a:p>
            <a:pPr algn="ctr"/>
            <a:r>
              <a:rPr lang="ru-RU" sz="4400" b="1" i="1" cap="none" spc="50" dirty="0" smtClean="0">
                <a:ln w="11430"/>
                <a:solidFill>
                  <a:srgbClr val="582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олимпиада</a:t>
            </a:r>
            <a:endParaRPr lang="ru-RU" sz="4400" b="1" i="1" cap="none" spc="50" dirty="0">
              <a:ln w="11430"/>
              <a:solidFill>
                <a:srgbClr val="582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4" name="Picture 6" descr="C:\Documents and Settings\Оксана\Рабочий стол\открытый урок\нерп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85728"/>
            <a:ext cx="2643206" cy="1678436"/>
          </a:xfrm>
          <a:prstGeom prst="roundRect">
            <a:avLst/>
          </a:prstGeom>
          <a:noFill/>
        </p:spPr>
      </p:pic>
      <p:pic>
        <p:nvPicPr>
          <p:cNvPr id="7175" name="Picture 7" descr="C:\Documents and Settings\Оксана\Рабочий стол\открытый урок\мед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00042"/>
            <a:ext cx="2238406" cy="1880261"/>
          </a:xfrm>
          <a:prstGeom prst="roundRect">
            <a:avLst/>
          </a:prstGeom>
          <a:noFill/>
        </p:spPr>
      </p:pic>
      <p:pic>
        <p:nvPicPr>
          <p:cNvPr id="7177" name="Picture 9" descr="C:\Documents and Settings\Оксана\Рабочий стол\открытый урок\бар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2928934"/>
            <a:ext cx="1857388" cy="255824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b="1" i="1" dirty="0" smtClean="0">
                <a:solidFill>
                  <a:srgbClr val="582C00"/>
                </a:solidFill>
              </a:rPr>
              <a:t>III.</a:t>
            </a:r>
            <a:r>
              <a:rPr lang="ru-RU" sz="4800" b="1" i="1" dirty="0" smtClean="0">
                <a:solidFill>
                  <a:srgbClr val="582C00"/>
                </a:solidFill>
              </a:rPr>
              <a:t> Подобные слагаемые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4291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+mj-lt"/>
              </a:rPr>
              <a:t>1.  </a:t>
            </a:r>
            <a:r>
              <a:rPr lang="ru-RU" sz="3200" b="1" dirty="0" smtClean="0">
                <a:latin typeface="+mj-lt"/>
              </a:rPr>
              <a:t>10а</a:t>
            </a:r>
            <a:r>
              <a:rPr lang="en-US" sz="3200" b="1" dirty="0" smtClean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+</a:t>
            </a:r>
            <a:r>
              <a:rPr lang="en-US" sz="3200" b="1" dirty="0" smtClean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2</a:t>
            </a:r>
            <a:r>
              <a:rPr lang="en-US" sz="3200" b="1" dirty="0" smtClean="0">
                <a:latin typeface="+mj-lt"/>
              </a:rPr>
              <a:t>b - 4a + 5b = 6a + 7b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2.  -8y + 5x + 2x +10y = 9xy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3.  -16a – 15 + 30 + 4a = -12a – 15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4.  5m – 18m + n – 4 = -13m + n – 4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5.  7(2x - 3) + 3(5x – 2) = 14x - 21 + 15x – 6 = 29x – 27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6.  -2(4k + 8) – 3(5k – 1) =-8k + 16 -15k – 1 = -23k + 15</a:t>
            </a: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7.   (3a-11)*2 – 5(4 – 3x) = 6a – 22 - 20 – 3x</a:t>
            </a:r>
            <a:r>
              <a:rPr lang="ru-RU" sz="3200" b="1" dirty="0" smtClean="0">
                <a:latin typeface="+mj-lt"/>
              </a:rPr>
              <a:t> = 3х - 42</a:t>
            </a:r>
            <a:endParaRPr lang="en-US" sz="3200" b="1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86380" y="1142984"/>
            <a:ext cx="571504" cy="642942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9058" y="1857364"/>
            <a:ext cx="142876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2y + 7x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1934" y="2428868"/>
            <a:ext cx="1643074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latin typeface="+mj-lt"/>
                <a:ea typeface="+mj-ea"/>
                <a:cs typeface="+mj-cs"/>
              </a:rPr>
              <a:t>-12a</a:t>
            </a:r>
            <a:r>
              <a:rPr lang="en-US" sz="5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sz="5000" b="1" dirty="0" smtClean="0">
                <a:latin typeface="+mj-lt"/>
                <a:ea typeface="+mj-ea"/>
                <a:cs typeface="+mj-cs"/>
              </a:rPr>
              <a:t>15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00760" y="2928934"/>
            <a:ext cx="571504" cy="642942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58280" y="3286124"/>
            <a:ext cx="642942" cy="92869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6248" y="4214818"/>
            <a:ext cx="464347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latin typeface="+mj-lt"/>
              </a:rPr>
              <a:t> -8k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200" b="1" dirty="0" smtClean="0">
                <a:latin typeface="+mj-lt"/>
              </a:rPr>
              <a:t> 16 -15k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+ 3</a:t>
            </a:r>
            <a:r>
              <a:rPr lang="en-US" sz="3200" b="1" dirty="0" smtClean="0">
                <a:latin typeface="+mj-lt"/>
              </a:rPr>
              <a:t> = -23k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- 13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29124" y="4786322"/>
            <a:ext cx="4714876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rIns="0" bIns="0" anchor="b">
            <a:normAutofit fontScale="52500" lnSpcReduction="20000"/>
          </a:bodyPr>
          <a:lstStyle/>
          <a:p>
            <a:pPr lvl="0">
              <a:spcBef>
                <a:spcPct val="0"/>
              </a:spcBef>
            </a:pPr>
            <a:r>
              <a:rPr lang="en-US" sz="5400" b="1" dirty="0" smtClean="0"/>
              <a:t> </a:t>
            </a:r>
            <a:r>
              <a:rPr lang="en-US" sz="5400" b="1" dirty="0" smtClean="0">
                <a:latin typeface="+mj-lt"/>
              </a:rPr>
              <a:t>6a – 22 - 20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+ 15x</a:t>
            </a:r>
            <a:r>
              <a:rPr lang="ru-RU" sz="54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5400" b="1" smtClean="0">
                <a:latin typeface="+mj-lt"/>
              </a:rPr>
              <a:t>= 21х - 42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  <p:bldP spid="9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04375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 smtClean="0">
                <a:solidFill>
                  <a:srgbClr val="582C00"/>
                </a:solidFill>
              </a:rPr>
              <a:t>IV. </a:t>
            </a:r>
            <a:r>
              <a:rPr lang="ru-RU" sz="6000" b="1" i="1" dirty="0" smtClean="0">
                <a:solidFill>
                  <a:srgbClr val="582C00"/>
                </a:solidFill>
              </a:rPr>
              <a:t>Тяжелая </a:t>
            </a:r>
            <a:r>
              <a:rPr lang="ru-RU" sz="6000" b="1" i="1" dirty="0">
                <a:solidFill>
                  <a:srgbClr val="582C00"/>
                </a:solidFill>
              </a:rPr>
              <a:t>а</a:t>
            </a:r>
            <a:r>
              <a:rPr lang="ru-RU" sz="6000" b="1" i="1" dirty="0" smtClean="0">
                <a:solidFill>
                  <a:srgbClr val="582C00"/>
                </a:solidFill>
              </a:rPr>
              <a:t>тлетика</a:t>
            </a:r>
            <a:endParaRPr lang="ru-RU" sz="6000" b="1" i="1" dirty="0">
              <a:solidFill>
                <a:srgbClr val="582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Documents and Settings\Оксана\Рабочий стол\открытый урок\150px-Weightlifting_pictogram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857388" cy="1857388"/>
          </a:xfrm>
          <a:prstGeom prst="rect">
            <a:avLst/>
          </a:prstGeom>
          <a:noFill/>
        </p:spPr>
      </p:pic>
      <p:pic>
        <p:nvPicPr>
          <p:cNvPr id="1026" name="Picture 2" descr="http://images-partners.google.com/images?q=tbn:ANd9GcSDEGd6GG4ti_76HFXBmi_7PngNCgJ-4gefpV9I-6iP_7LqNngfG-a0v_s:http://st.free-lance.ru/users/zdislav/upload/filekweOEv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8525" y="-14012863"/>
            <a:ext cx="1104900" cy="1104900"/>
          </a:xfrm>
          <a:prstGeom prst="rect">
            <a:avLst/>
          </a:prstGeom>
          <a:noFill/>
        </p:spPr>
      </p:pic>
      <p:pic>
        <p:nvPicPr>
          <p:cNvPr id="1027" name="Picture 3" descr="C:\Documents and Settings\Оксана\Рабочий стол\открытый урок\тяж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93" y="4643446"/>
            <a:ext cx="2678009" cy="1800730"/>
          </a:xfrm>
          <a:prstGeom prst="roundRect">
            <a:avLst/>
          </a:prstGeom>
          <a:noFill/>
        </p:spPr>
      </p:pic>
      <p:pic>
        <p:nvPicPr>
          <p:cNvPr id="1028" name="Picture 4" descr="C:\Documents and Settings\Оксана\Рабочий стол\открытый урок\тья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43116"/>
            <a:ext cx="2793048" cy="2106621"/>
          </a:xfrm>
          <a:prstGeom prst="roundRect">
            <a:avLst/>
          </a:prstGeom>
          <a:noFill/>
        </p:spPr>
      </p:pic>
      <p:pic>
        <p:nvPicPr>
          <p:cNvPr id="1029" name="Picture 5" descr="C:\Documents and Settings\Оксана\Рабочий стол\открытый урок\тяж.jpg"/>
          <p:cNvPicPr>
            <a:picLocks noChangeAspect="1" noChangeArrowheads="1"/>
          </p:cNvPicPr>
          <p:nvPr/>
        </p:nvPicPr>
        <p:blipFill>
          <a:blip r:embed="rId6" cstate="print"/>
          <a:srcRect l="6657" t="2959" r="6804" b="5325"/>
          <a:stretch>
            <a:fillRect/>
          </a:stretch>
        </p:blipFill>
        <p:spPr bwMode="auto">
          <a:xfrm>
            <a:off x="5929322" y="4387002"/>
            <a:ext cx="2786082" cy="2214578"/>
          </a:xfrm>
          <a:prstGeom prst="roundRect">
            <a:avLst/>
          </a:prstGeom>
          <a:noFill/>
        </p:spPr>
      </p:pic>
      <p:pic>
        <p:nvPicPr>
          <p:cNvPr id="1030" name="Picture 6" descr="C:\Documents and Settings\Оксана\Рабочий стол\тяжелая отлет.jpg"/>
          <p:cNvPicPr>
            <a:picLocks noChangeAspect="1" noChangeArrowheads="1"/>
          </p:cNvPicPr>
          <p:nvPr/>
        </p:nvPicPr>
        <p:blipFill>
          <a:blip r:embed="rId7" cstate="print"/>
          <a:srcRect l="16875" t="9375" r="21249" b="21249"/>
          <a:stretch>
            <a:fillRect/>
          </a:stretch>
        </p:blipFill>
        <p:spPr bwMode="auto">
          <a:xfrm>
            <a:off x="3428992" y="2428868"/>
            <a:ext cx="2118040" cy="2374772"/>
          </a:xfrm>
          <a:prstGeom prst="roundRect">
            <a:avLst/>
          </a:prstGeom>
          <a:noFill/>
        </p:spPr>
      </p:pic>
      <p:pic>
        <p:nvPicPr>
          <p:cNvPr id="1032" name="Picture 8" descr="C:\Documents and Settings\Оксана\Рабочий стол\открытый урок\тяяж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14554"/>
            <a:ext cx="2760758" cy="2071702"/>
          </a:xfrm>
          <a:prstGeom prst="roundRect">
            <a:avLst/>
          </a:prstGeom>
          <a:noFill/>
        </p:spPr>
      </p:pic>
      <p:pic>
        <p:nvPicPr>
          <p:cNvPr id="5" name="Picture 3" descr="C:\Documents and Settings\Оксана\Рабочий стол\открытый урок\анимация\5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5286388"/>
            <a:ext cx="1071570" cy="1071570"/>
          </a:xfrm>
          <a:prstGeom prst="rect">
            <a:avLst/>
          </a:prstGeom>
          <a:noFill/>
        </p:spPr>
      </p:pic>
      <p:pic>
        <p:nvPicPr>
          <p:cNvPr id="6" name="Picture 4" descr="C:\Documents and Settings\Оксана\Рабочий стол\открытый урок\анимация\30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33429" y="928670"/>
            <a:ext cx="1731830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3357586" cy="6089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Решите уравнение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2390804" cy="272211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30 кг</a:t>
            </a: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485793" y="1199517"/>
            <a:ext cx="4617720" cy="3931920"/>
          </a:xfrm>
        </p:spPr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3714744" y="1357298"/>
            <a:ext cx="4214842" cy="315074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6х-12=5х+4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3357586" cy="6089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Решите уравнение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2390804" cy="272211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40 кг</a:t>
            </a: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485793" y="1199517"/>
            <a:ext cx="4617720" cy="3931920"/>
          </a:xfrm>
        </p:spPr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3714744" y="1357298"/>
            <a:ext cx="4214842" cy="315074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-4(-а+7)=а+17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3357586" cy="6089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Решите уравнение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2390804" cy="272211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60 кг</a:t>
            </a: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485793" y="1199517"/>
            <a:ext cx="4617720" cy="3931920"/>
          </a:xfrm>
        </p:spPr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3714744" y="1357298"/>
            <a:ext cx="4214842" cy="3150741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latin typeface="+mj-lt"/>
              </a:rPr>
              <a:t>0,2</a:t>
            </a:r>
            <a:r>
              <a:rPr lang="ru-RU" sz="4400" dirty="0" smtClean="0">
                <a:latin typeface="+mj-lt"/>
              </a:rPr>
              <a:t>       </a:t>
            </a:r>
            <a:r>
              <a:rPr lang="ru-RU" sz="4400" u="sng" dirty="0" smtClean="0">
                <a:latin typeface="+mj-lt"/>
              </a:rPr>
              <a:t>0,7</a:t>
            </a:r>
            <a:endParaRPr lang="ru-RU" sz="4400" dirty="0" smtClean="0">
              <a:latin typeface="+mj-lt"/>
            </a:endParaRPr>
          </a:p>
          <a:p>
            <a:r>
              <a:rPr lang="ru-RU" sz="4400" dirty="0" smtClean="0">
                <a:latin typeface="+mj-lt"/>
              </a:rPr>
              <a:t>       х+3       х-2</a:t>
            </a:r>
            <a:endParaRPr lang="ru-RU" sz="4400" u="sng" dirty="0">
              <a:latin typeface="+mj-lt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643570" y="1714488"/>
            <a:ext cx="714380" cy="714379"/>
          </a:xfrm>
          <a:prstGeom prst="rect">
            <a:avLst/>
          </a:prstGeom>
        </p:spPr>
        <p:txBody>
          <a:bodyPr vert="horz" lIns="64008" rIns="45720" bIns="4572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4400" dirty="0" smtClean="0"/>
              <a:t>=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3357586" cy="6089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Решите уравнение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2390804" cy="272211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70 кг</a:t>
            </a:r>
            <a:endParaRPr lang="ru-RU" sz="4400" dirty="0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</p:nvPr>
        </p:nvGraphicFramePr>
        <p:xfrm>
          <a:off x="3486150" y="1200150"/>
          <a:ext cx="46180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12"/>
                <a:gridCol w="1143008"/>
                <a:gridCol w="1306110"/>
                <a:gridCol w="115451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3357586" cy="6089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Решите уравнение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2390804" cy="272211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80 кг</a:t>
            </a: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485793" y="1199517"/>
            <a:ext cx="4617720" cy="3931920"/>
          </a:xfrm>
        </p:spPr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3714744" y="1357298"/>
            <a:ext cx="4214842" cy="315074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j-lt"/>
              </a:rPr>
              <a:t>1 </a:t>
            </a:r>
            <a:r>
              <a:rPr lang="ru-RU" sz="4400" dirty="0" err="1" smtClean="0">
                <a:latin typeface="+mj-lt"/>
              </a:rPr>
              <a:t>ц</a:t>
            </a:r>
            <a:r>
              <a:rPr lang="ru-RU" sz="4400" dirty="0" smtClean="0">
                <a:latin typeface="+mj-lt"/>
              </a:rPr>
              <a:t> -</a:t>
            </a:r>
          </a:p>
          <a:p>
            <a:r>
              <a:rPr lang="ru-RU" sz="4400" dirty="0" smtClean="0">
                <a:latin typeface="+mj-lt"/>
              </a:rPr>
              <a:t>2 </a:t>
            </a:r>
            <a:r>
              <a:rPr lang="ru-RU" sz="4400" dirty="0" err="1" smtClean="0">
                <a:latin typeface="+mj-lt"/>
              </a:rPr>
              <a:t>ц</a:t>
            </a:r>
            <a:r>
              <a:rPr lang="ru-RU" sz="4400" dirty="0" smtClean="0">
                <a:latin typeface="+mj-lt"/>
              </a:rPr>
              <a:t> -</a:t>
            </a:r>
          </a:p>
          <a:p>
            <a:r>
              <a:rPr lang="ru-RU" sz="4400" dirty="0" smtClean="0">
                <a:latin typeface="+mj-lt"/>
              </a:rPr>
              <a:t>3 </a:t>
            </a:r>
            <a:r>
              <a:rPr lang="ru-RU" sz="4400" dirty="0" err="1" smtClean="0">
                <a:latin typeface="+mj-lt"/>
              </a:rPr>
              <a:t>ц</a:t>
            </a:r>
            <a:r>
              <a:rPr lang="ru-RU" sz="4400" dirty="0" smtClean="0">
                <a:latin typeface="+mj-lt"/>
              </a:rPr>
              <a:t> -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7"/>
            <a:ext cx="3357586" cy="6089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Решите уравнение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2390804" cy="272211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100 кг</a:t>
            </a: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485793" y="1199517"/>
            <a:ext cx="4617720" cy="3931920"/>
          </a:xfrm>
        </p:spPr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3714744" y="1357298"/>
            <a:ext cx="4214842" cy="315074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j-lt"/>
              </a:rPr>
              <a:t>1ч -</a:t>
            </a:r>
          </a:p>
          <a:p>
            <a:r>
              <a:rPr lang="ru-RU" sz="4400" dirty="0" smtClean="0">
                <a:latin typeface="+mj-lt"/>
              </a:rPr>
              <a:t>2ч -</a:t>
            </a:r>
          </a:p>
          <a:p>
            <a:r>
              <a:rPr lang="ru-RU" sz="4400" dirty="0" smtClean="0">
                <a:latin typeface="+mj-lt"/>
              </a:rPr>
              <a:t>3ч -</a:t>
            </a:r>
          </a:p>
          <a:p>
            <a:pPr algn="ctr"/>
            <a:endParaRPr lang="ru-RU" sz="4400" dirty="0">
              <a:latin typeface="+mj-lt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7358114" cy="1357322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582C00"/>
                </a:solidFill>
              </a:rPr>
              <a:t>спасибо за урок</a:t>
            </a:r>
            <a:endParaRPr lang="ru-RU" sz="6600" i="1" dirty="0">
              <a:solidFill>
                <a:srgbClr val="582C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71736" y="2214554"/>
            <a:ext cx="6065698" cy="27860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dirty="0" smtClean="0">
                <a:solidFill>
                  <a:srgbClr val="582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Всем побед в спорте и </a:t>
            </a:r>
            <a:r>
              <a:rPr lang="ru-RU" sz="6600" b="1" i="1" dirty="0" smtClean="0">
                <a:solidFill>
                  <a:srgbClr val="582C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математике!!!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582C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Оксана\Рабочий стол\открытый урок\анимация\16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6266"/>
            <a:ext cx="2857520" cy="3271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Documents and Settings\Оксана\Рабочий стол\открытый урок\смешно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571736" cy="3006074"/>
          </a:xfrm>
          <a:prstGeom prst="rect">
            <a:avLst/>
          </a:prstGeom>
          <a:noFill/>
        </p:spPr>
      </p:pic>
      <p:pic>
        <p:nvPicPr>
          <p:cNvPr id="22532" name="Picture 4" descr="C:\Documents and Settings\Оксана\Рабочий стол\открытый урок\смешно\126252-original-mrh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131008"/>
            <a:ext cx="2691414" cy="1726992"/>
          </a:xfrm>
          <a:prstGeom prst="rect">
            <a:avLst/>
          </a:prstGeom>
          <a:noFill/>
        </p:spPr>
      </p:pic>
      <p:pic>
        <p:nvPicPr>
          <p:cNvPr id="22533" name="Picture 5" descr="C:\Documents and Settings\Оксана\Рабочий стол\открытый урок\смешно\404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4143404" cy="2857496"/>
          </a:xfrm>
          <a:prstGeom prst="rect">
            <a:avLst/>
          </a:prstGeom>
          <a:noFill/>
        </p:spPr>
      </p:pic>
      <p:pic>
        <p:nvPicPr>
          <p:cNvPr id="22534" name="Picture 6" descr="C:\Documents and Settings\Оксана\Рабочий стол\открытый урок\смешно\4059445_407b09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2571736" cy="1928801"/>
          </a:xfrm>
          <a:prstGeom prst="rect">
            <a:avLst/>
          </a:prstGeom>
          <a:noFill/>
        </p:spPr>
      </p:pic>
      <p:pic>
        <p:nvPicPr>
          <p:cNvPr id="22536" name="Picture 8" descr="C:\Documents and Settings\Оксана\Рабочий стол\открытый урок\смешно\skzh-14-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2879" y="2857496"/>
            <a:ext cx="1551121" cy="1928802"/>
          </a:xfrm>
          <a:prstGeom prst="rect">
            <a:avLst/>
          </a:prstGeom>
          <a:noFill/>
        </p:spPr>
      </p:pic>
      <p:pic>
        <p:nvPicPr>
          <p:cNvPr id="22537" name="Picture 9" descr="C:\Documents and Settings\Оксана\Рабочий стол\открытый урок\смешно\tough-fluf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0"/>
            <a:ext cx="2428860" cy="2856339"/>
          </a:xfrm>
          <a:prstGeom prst="rect">
            <a:avLst/>
          </a:prstGeom>
          <a:noFill/>
        </p:spPr>
      </p:pic>
      <p:pic>
        <p:nvPicPr>
          <p:cNvPr id="22540" name="Picture 12" descr="C:\Documents and Settings\Оксана\Рабочий стол\открытый урок\смешно\1495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29198"/>
            <a:ext cx="2571736" cy="1885940"/>
          </a:xfrm>
          <a:prstGeom prst="rect">
            <a:avLst/>
          </a:prstGeom>
          <a:noFill/>
        </p:spPr>
      </p:pic>
      <p:pic>
        <p:nvPicPr>
          <p:cNvPr id="22541" name="Picture 13" descr="C:\Documents and Settings\Оксана\Рабочий стол\открытый урок\смешно\4194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4786322"/>
            <a:ext cx="1357290" cy="2071678"/>
          </a:xfrm>
          <a:prstGeom prst="rect">
            <a:avLst/>
          </a:prstGeom>
          <a:noFill/>
        </p:spPr>
      </p:pic>
      <p:pic>
        <p:nvPicPr>
          <p:cNvPr id="22543" name="Picture 15" descr="C:\Documents and Settings\Оксана\Рабочий стол\открытый урок\смешно\pic1768-12710031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2857496"/>
            <a:ext cx="2671112" cy="2060572"/>
          </a:xfrm>
          <a:prstGeom prst="rect">
            <a:avLst/>
          </a:prstGeom>
          <a:noFill/>
        </p:spPr>
      </p:pic>
      <p:pic>
        <p:nvPicPr>
          <p:cNvPr id="22530" name="Picture 2" descr="C:\Documents and Settings\Оксана\Рабочий стол\открытый урок\смешно\0ea80d3cd82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42" y="4929198"/>
            <a:ext cx="2589761" cy="1928802"/>
          </a:xfrm>
          <a:prstGeom prst="rect">
            <a:avLst/>
          </a:prstGeom>
          <a:noFill/>
        </p:spPr>
      </p:pic>
      <p:pic>
        <p:nvPicPr>
          <p:cNvPr id="22542" name="Picture 14" descr="C:\Documents and Settings\Оксана\Рабочий стол\открытый урок\смешно\funny-pictures-animals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2857495"/>
            <a:ext cx="2643206" cy="23661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682944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i="1" dirty="0" smtClean="0">
                <a:solidFill>
                  <a:srgbClr val="582C00"/>
                </a:solidFill>
              </a:rPr>
              <a:t>I. </a:t>
            </a:r>
            <a:r>
              <a:rPr lang="ru-RU" sz="6700" b="1" i="1" dirty="0" smtClean="0">
                <a:solidFill>
                  <a:srgbClr val="582C00"/>
                </a:solidFill>
              </a:rPr>
              <a:t>Бег </a:t>
            </a:r>
            <a:r>
              <a:rPr lang="ru-RU" sz="3600" b="1" i="1" dirty="0" smtClean="0">
                <a:solidFill>
                  <a:srgbClr val="582C00"/>
                </a:solidFill>
              </a:rPr>
              <a:t>(лёгкая атлетика)</a:t>
            </a:r>
            <a:r>
              <a:rPr lang="ru-RU" b="1" dirty="0" smtClean="0">
                <a:solidFill>
                  <a:srgbClr val="582C00"/>
                </a:solidFill>
              </a:rPr>
              <a:t/>
            </a:r>
            <a:br>
              <a:rPr lang="ru-RU" b="1" dirty="0" smtClean="0">
                <a:solidFill>
                  <a:srgbClr val="582C00"/>
                </a:solidFill>
              </a:rPr>
            </a:br>
            <a:r>
              <a:rPr lang="ru-RU" sz="2000" b="1" dirty="0" smtClean="0">
                <a:solidFill>
                  <a:srgbClr val="582C00"/>
                </a:solidFill>
              </a:rPr>
              <a:t>объединяют следующие виды :спринт, бег на средние дистанции, </a:t>
            </a:r>
            <a:br>
              <a:rPr lang="ru-RU" sz="2000" b="1" dirty="0" smtClean="0">
                <a:solidFill>
                  <a:srgbClr val="582C00"/>
                </a:solidFill>
              </a:rPr>
            </a:br>
            <a:r>
              <a:rPr lang="ru-RU" sz="2000" b="1" dirty="0" smtClean="0">
                <a:solidFill>
                  <a:srgbClr val="582C00"/>
                </a:solidFill>
              </a:rPr>
              <a:t>бег на длинные дистанции, </a:t>
            </a:r>
            <a:r>
              <a:rPr lang="ru-RU" sz="2200" b="1" i="1" dirty="0" smtClean="0">
                <a:solidFill>
                  <a:srgbClr val="582C00"/>
                </a:solidFill>
              </a:rPr>
              <a:t>барьерный бег</a:t>
            </a:r>
            <a:r>
              <a:rPr lang="ru-RU" sz="2000" b="1" dirty="0" smtClean="0">
                <a:solidFill>
                  <a:srgbClr val="582C00"/>
                </a:solidFill>
              </a:rPr>
              <a:t>, эстафета, марафонский бег.</a:t>
            </a:r>
            <a:endParaRPr lang="ru-RU" sz="2000" b="1" dirty="0">
              <a:solidFill>
                <a:srgbClr val="582C00"/>
              </a:solidFill>
            </a:endParaRPr>
          </a:p>
        </p:txBody>
      </p:sp>
      <p:pic>
        <p:nvPicPr>
          <p:cNvPr id="6" name="Picture 3" descr="C:\Documents and Settings\Оксана\Рабочий стол\открытый урок\Hurd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500990" cy="4984877"/>
          </a:xfrm>
          <a:prstGeom prst="rect">
            <a:avLst/>
          </a:prstGeom>
          <a:noFill/>
        </p:spPr>
      </p:pic>
      <p:pic>
        <p:nvPicPr>
          <p:cNvPr id="5" name="Picture 4" descr="C:\Documents and Settings\Оксана\Рабочий стол\открытый урок\л.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000232" cy="20002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582C00"/>
                </a:solidFill>
              </a:rPr>
              <a:t>I. </a:t>
            </a:r>
            <a:r>
              <a:rPr lang="ru-RU" sz="4000" b="1" i="1" dirty="0" smtClean="0">
                <a:solidFill>
                  <a:srgbClr val="582C00"/>
                </a:solidFill>
              </a:rPr>
              <a:t>Раскройте скобки и </a:t>
            </a:r>
            <a:r>
              <a:rPr lang="en-US" sz="4000" b="1" i="1" dirty="0" smtClean="0">
                <a:solidFill>
                  <a:srgbClr val="582C00"/>
                </a:solidFill>
              </a:rPr>
              <a:t/>
            </a:r>
            <a:br>
              <a:rPr lang="en-US" sz="4000" b="1" i="1" dirty="0" smtClean="0">
                <a:solidFill>
                  <a:srgbClr val="582C00"/>
                </a:solidFill>
              </a:rPr>
            </a:br>
            <a:r>
              <a:rPr lang="ru-RU" sz="4000" b="1" i="1" dirty="0" smtClean="0">
                <a:solidFill>
                  <a:srgbClr val="582C00"/>
                </a:solidFill>
              </a:rPr>
              <a:t>упростите выражение</a:t>
            </a:r>
            <a:endParaRPr lang="ru-RU" sz="4000" b="1" i="1" dirty="0">
              <a:solidFill>
                <a:srgbClr val="582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4643470" cy="514353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+mj-lt"/>
              </a:rPr>
              <a:t>1</a:t>
            </a:r>
            <a:r>
              <a:rPr lang="ru-RU" sz="2800" b="1" dirty="0" smtClean="0">
                <a:latin typeface="+mj-lt"/>
              </a:rPr>
              <a:t>.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 2,5 + (3,5 – 5) =      </a:t>
            </a:r>
          </a:p>
          <a:p>
            <a:r>
              <a:rPr lang="ru-RU" sz="2800" b="1" u="sng" dirty="0" smtClean="0">
                <a:latin typeface="+mj-lt"/>
              </a:rPr>
              <a:t>2</a:t>
            </a:r>
            <a:r>
              <a:rPr lang="ru-RU" sz="2800" b="1" dirty="0" smtClean="0">
                <a:latin typeface="+mj-lt"/>
              </a:rPr>
              <a:t>.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 4,4 + (- </a:t>
            </a:r>
            <a:r>
              <a:rPr lang="en-US" sz="2800" b="1" dirty="0" smtClean="0">
                <a:latin typeface="+mj-lt"/>
              </a:rPr>
              <a:t>m</a:t>
            </a:r>
            <a:r>
              <a:rPr lang="ru-RU" sz="2800" b="1" dirty="0" smtClean="0">
                <a:latin typeface="+mj-lt"/>
              </a:rPr>
              <a:t> – 2,2) = </a:t>
            </a:r>
          </a:p>
          <a:p>
            <a:r>
              <a:rPr lang="ru-RU" sz="2800" b="1" u="sng" dirty="0" smtClean="0">
                <a:latin typeface="+mj-lt"/>
              </a:rPr>
              <a:t>3</a:t>
            </a:r>
            <a:r>
              <a:rPr lang="ru-RU" sz="2800" b="1" dirty="0" smtClean="0">
                <a:latin typeface="+mj-lt"/>
              </a:rPr>
              <a:t>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– ( - 5,7 + 0,7) = </a:t>
            </a:r>
          </a:p>
          <a:p>
            <a:r>
              <a:rPr lang="ru-RU" sz="2800" b="1" u="sng" dirty="0" smtClean="0">
                <a:latin typeface="+mj-lt"/>
              </a:rPr>
              <a:t>4</a:t>
            </a:r>
            <a:r>
              <a:rPr lang="ru-RU" sz="2800" b="1" dirty="0" smtClean="0">
                <a:latin typeface="+mj-lt"/>
              </a:rPr>
              <a:t>. 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- (  - 3/8  - 1/4 ) =                                             </a:t>
            </a:r>
          </a:p>
          <a:p>
            <a:r>
              <a:rPr lang="ru-RU" sz="2800" b="1" u="sng" dirty="0" smtClean="0">
                <a:latin typeface="+mj-lt"/>
              </a:rPr>
              <a:t>5</a:t>
            </a:r>
            <a:r>
              <a:rPr lang="ru-RU" sz="2800" b="1" dirty="0" smtClean="0">
                <a:latin typeface="+mj-lt"/>
              </a:rPr>
              <a:t>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7,2 – (3,2 – 5,9) =</a:t>
            </a:r>
          </a:p>
          <a:p>
            <a:r>
              <a:rPr lang="ru-RU" sz="2800" b="1" dirty="0" smtClean="0">
                <a:latin typeface="+mj-lt"/>
              </a:rPr>
              <a:t>6.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4  2/5 - (-3/5  - 3/7) =</a:t>
            </a:r>
          </a:p>
          <a:p>
            <a:r>
              <a:rPr lang="ru-RU" sz="2800" b="1" dirty="0" smtClean="0">
                <a:latin typeface="+mj-lt"/>
              </a:rPr>
              <a:t>7.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– а + (</a:t>
            </a:r>
            <a:r>
              <a:rPr lang="ru-RU" sz="2800" b="1" dirty="0" err="1" smtClean="0"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 – 5,8) =</a:t>
            </a:r>
          </a:p>
          <a:p>
            <a:r>
              <a:rPr lang="ru-RU" sz="2800" b="1" dirty="0" smtClean="0">
                <a:latin typeface="+mj-lt"/>
              </a:rPr>
              <a:t>8.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– 8,2 – (- </a:t>
            </a:r>
            <a:r>
              <a:rPr lang="ru-RU" sz="2800" b="1" dirty="0" err="1" smtClean="0">
                <a:latin typeface="+mj-lt"/>
              </a:rPr>
              <a:t>х</a:t>
            </a:r>
            <a:r>
              <a:rPr lang="ru-RU" sz="2800" b="1" dirty="0" smtClean="0">
                <a:latin typeface="+mj-lt"/>
              </a:rPr>
              <a:t> – 8,2) =</a:t>
            </a:r>
          </a:p>
          <a:p>
            <a:r>
              <a:rPr lang="ru-RU" sz="2800" b="1" dirty="0" smtClean="0">
                <a:latin typeface="+mj-lt"/>
              </a:rPr>
              <a:t>9. </a:t>
            </a:r>
            <a:r>
              <a:rPr lang="en-US" sz="2800" b="1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– </a:t>
            </a:r>
            <a:r>
              <a:rPr lang="ru-RU" sz="2800" b="1" dirty="0" smtClean="0">
                <a:latin typeface="+mj-lt"/>
              </a:rPr>
              <a:t>а – (</a:t>
            </a:r>
            <a:r>
              <a:rPr lang="en-US" sz="2800" b="1" dirty="0" smtClean="0">
                <a:latin typeface="+mj-lt"/>
              </a:rPr>
              <a:t>m – a + p) =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10. </a:t>
            </a:r>
            <a:r>
              <a:rPr lang="en-US" sz="2800" b="1" dirty="0" smtClean="0">
                <a:latin typeface="+mj-lt"/>
              </a:rPr>
              <a:t>  m </a:t>
            </a:r>
            <a:r>
              <a:rPr lang="ru-RU" sz="2800" b="1" dirty="0" smtClean="0">
                <a:latin typeface="+mj-lt"/>
              </a:rPr>
              <a:t>– (а + </a:t>
            </a:r>
            <a:r>
              <a:rPr lang="en-US" sz="2800" b="1" dirty="0" smtClean="0">
                <a:latin typeface="+mj-lt"/>
              </a:rPr>
              <a:t>m) – (- a – m)=</a:t>
            </a:r>
            <a:endParaRPr lang="ru-RU" sz="2800" b="1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715140" y="4786322"/>
            <a:ext cx="2428860" cy="207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dirty="0" smtClean="0">
                <a:latin typeface="+mj-lt"/>
              </a:rPr>
              <a:t>1 правильный ответ-3 б.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dirty="0">
                <a:latin typeface="+mj-lt"/>
              </a:rPr>
              <a:t>м</a:t>
            </a:r>
            <a:r>
              <a:rPr lang="ru-RU" sz="2400" i="1" dirty="0" smtClean="0">
                <a:latin typeface="+mj-lt"/>
              </a:rPr>
              <a:t>аксимум-30 б.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 descr="C:\Documents and Settings\Оксана\Рабочий стол\открытый урок\л.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071571" cy="107157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71868" y="1571612"/>
            <a:ext cx="2357454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2,5 + 3,5 – 5 =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57620" y="2000240"/>
            <a:ext cx="2571768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4,4 – </a:t>
            </a:r>
            <a:r>
              <a:rPr lang="en-US" sz="2800" b="1" dirty="0" smtClean="0">
                <a:latin typeface="+mj-lt"/>
              </a:rPr>
              <a:t>m – 2,2 =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643306" y="2500306"/>
            <a:ext cx="1857388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noProof="0" dirty="0" smtClean="0">
                <a:latin typeface="+mj-lt"/>
              </a:rPr>
              <a:t>5,7 – 0,7=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500694" y="3000372"/>
            <a:ext cx="1643074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   5</a:t>
            </a: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8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714744" y="3500438"/>
            <a:ext cx="2786082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7,2 - 3,2 +5,9 =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429124" y="4071942"/>
            <a:ext cx="1357322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 5 3/7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71868" y="4572008"/>
            <a:ext cx="1571636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 - 5,8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000496" y="5000636"/>
            <a:ext cx="1428760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3600" noProof="0" dirty="0" err="1" smtClean="0">
                <a:solidFill>
                  <a:srgbClr val="FF0000"/>
                </a:solidFill>
                <a:latin typeface="+mj-lt"/>
              </a:rPr>
              <a:t>х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929058" y="5572140"/>
            <a:ext cx="1857388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 -</a:t>
            </a: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 m - p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786314" y="6072206"/>
            <a:ext cx="107157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m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572132" y="1500174"/>
            <a:ext cx="642942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1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215074" y="2000240"/>
            <a:ext cx="1714512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2,2 - m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286380" y="2500306"/>
            <a:ext cx="857256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 5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929322" y="3500438"/>
            <a:ext cx="142876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+mj-lt"/>
              </a:rPr>
              <a:t>  9,9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857620" y="3000372"/>
            <a:ext cx="1928826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600" noProof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3/8 + 1/4 =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1"/>
      <p:bldP spid="20" grpId="0"/>
      <p:bldP spid="2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96908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582C00"/>
                </a:solidFill>
              </a:rPr>
              <a:t>II. </a:t>
            </a:r>
            <a:r>
              <a:rPr lang="ru-RU" sz="6000" b="1" i="1" dirty="0" smtClean="0">
                <a:solidFill>
                  <a:srgbClr val="582C00"/>
                </a:solidFill>
              </a:rPr>
              <a:t>Биатлон</a:t>
            </a:r>
            <a:endParaRPr lang="ru-RU" sz="6000" b="1" i="1" dirty="0">
              <a:solidFill>
                <a:srgbClr val="582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Оксана\Рабочий стол\открытый урок\150px-Biathlon_pictogram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8604"/>
            <a:ext cx="2071692" cy="2071692"/>
          </a:xfrm>
          <a:prstGeom prst="rect">
            <a:avLst/>
          </a:prstGeom>
          <a:noFill/>
        </p:spPr>
      </p:pic>
      <p:pic>
        <p:nvPicPr>
          <p:cNvPr id="16387" name="Picture 3" descr="C:\Documents and Settings\Оксана\Рабочий стол\biathlon-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29066"/>
            <a:ext cx="3683473" cy="2714644"/>
          </a:xfrm>
          <a:prstGeom prst="roundRect">
            <a:avLst/>
          </a:prstGeom>
          <a:noFill/>
        </p:spPr>
      </p:pic>
      <p:pic>
        <p:nvPicPr>
          <p:cNvPr id="16388" name="Picture 4" descr="C:\Documents and Settings\Оксана\Рабочий стол\би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2500330" cy="3750495"/>
          </a:xfrm>
          <a:prstGeom prst="roundRect">
            <a:avLst/>
          </a:prstGeom>
          <a:noFill/>
        </p:spPr>
      </p:pic>
      <p:pic>
        <p:nvPicPr>
          <p:cNvPr id="16389" name="Picture 5" descr="C:\Documents and Settings\Оксана\Рабочий стол\биат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86124"/>
            <a:ext cx="2411032" cy="1928826"/>
          </a:xfrm>
          <a:prstGeom prst="roundRect">
            <a:avLst/>
          </a:prstGeom>
          <a:noFill/>
        </p:spPr>
      </p:pic>
      <p:pic>
        <p:nvPicPr>
          <p:cNvPr id="1026" name="Picture 2" descr="C:\Documents and Settings\Оксана\Рабочий стол\би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142984"/>
            <a:ext cx="3699149" cy="2571768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582C00"/>
                </a:solidFill>
              </a:rPr>
              <a:t>II. </a:t>
            </a:r>
            <a:r>
              <a:rPr lang="ru-RU" sz="6000" b="1" i="1" dirty="0" smtClean="0">
                <a:solidFill>
                  <a:srgbClr val="582C00"/>
                </a:solidFill>
              </a:rPr>
              <a:t>Биатлон</a:t>
            </a:r>
            <a:endParaRPr lang="ru-RU" sz="6000" b="1" i="1" dirty="0">
              <a:solidFill>
                <a:srgbClr val="582C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00240"/>
            <a:ext cx="8786874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85720" y="2714620"/>
            <a:ext cx="1571636" cy="150330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000232" y="2714620"/>
            <a:ext cx="1571636" cy="150330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714744" y="2714620"/>
            <a:ext cx="1571636" cy="150330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429256" y="2714620"/>
            <a:ext cx="1571636" cy="150330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143768" y="2714620"/>
            <a:ext cx="1571636" cy="150330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507207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582C00"/>
                </a:solidFill>
                <a:latin typeface="+mj-lt"/>
              </a:rPr>
              <a:t>24</a:t>
            </a:r>
            <a:endParaRPr lang="ru-RU" sz="5400" b="1" dirty="0">
              <a:solidFill>
                <a:srgbClr val="582C00"/>
              </a:solidFill>
              <a:latin typeface="+mj-lt"/>
            </a:endParaRPr>
          </a:p>
        </p:txBody>
      </p:sp>
      <p:sp>
        <p:nvSpPr>
          <p:cNvPr id="18" name="Содержимое 17"/>
          <p:cNvSpPr txBox="1">
            <a:spLocks noGrp="1"/>
          </p:cNvSpPr>
          <p:nvPr>
            <p:ph idx="1"/>
          </p:nvPr>
        </p:nvSpPr>
        <p:spPr>
          <a:xfrm>
            <a:off x="457200" y="142875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507207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582C00"/>
                </a:solidFill>
                <a:latin typeface="+mj-lt"/>
              </a:rPr>
              <a:t>-2,8</a:t>
            </a:r>
            <a:endParaRPr lang="ru-RU" sz="5400" b="1" dirty="0">
              <a:solidFill>
                <a:srgbClr val="582C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507207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582C00"/>
                </a:solidFill>
                <a:latin typeface="+mj-lt"/>
              </a:rPr>
              <a:t>9,6</a:t>
            </a:r>
            <a:endParaRPr lang="ru-RU" sz="5400" b="1" dirty="0">
              <a:solidFill>
                <a:srgbClr val="582C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7884" y="507207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582C00"/>
                </a:solidFill>
                <a:latin typeface="+mj-lt"/>
              </a:rPr>
              <a:t>-1</a:t>
            </a:r>
            <a:endParaRPr lang="ru-RU" sz="5400" b="1" dirty="0">
              <a:solidFill>
                <a:srgbClr val="582C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8082" y="5072074"/>
            <a:ext cx="17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582C00"/>
                </a:solidFill>
                <a:latin typeface="+mj-lt"/>
              </a:rPr>
              <a:t>0,25</a:t>
            </a:r>
            <a:endParaRPr lang="ru-RU" sz="5400" b="1" dirty="0">
              <a:solidFill>
                <a:srgbClr val="582C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20716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82C00"/>
                </a:solidFill>
              </a:rPr>
              <a:t>команда</a:t>
            </a:r>
            <a:endParaRPr lang="ru-RU" b="1" i="1" dirty="0">
              <a:solidFill>
                <a:srgbClr val="582C00"/>
              </a:solidFill>
            </a:endParaRPr>
          </a:p>
        </p:txBody>
      </p:sp>
      <p:sp>
        <p:nvSpPr>
          <p:cNvPr id="25" name="Стрелка вправо 24">
            <a:hlinkClick r:id="rId2" action="ppaction://hlinksldjump"/>
          </p:cNvPr>
          <p:cNvSpPr/>
          <p:nvPr/>
        </p:nvSpPr>
        <p:spPr>
          <a:xfrm>
            <a:off x="7929586" y="6143644"/>
            <a:ext cx="1071570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20" y="2643182"/>
            <a:ext cx="1714512" cy="1574742"/>
            <a:chOff x="1714480" y="6215082"/>
            <a:chExt cx="1714512" cy="1574742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1714480" y="6286520"/>
              <a:ext cx="1571636" cy="15033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14480" y="6215082"/>
              <a:ext cx="17145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i="1" dirty="0" smtClean="0">
                  <a:solidFill>
                    <a:srgbClr val="C00000"/>
                  </a:solidFill>
                </a:rPr>
                <a:t>R</a:t>
              </a:r>
              <a:endParaRPr lang="ru-RU" sz="96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714744" y="2643182"/>
            <a:ext cx="1571636" cy="1574742"/>
            <a:chOff x="2571736" y="6357958"/>
            <a:chExt cx="1571636" cy="1574742"/>
          </a:xfrm>
        </p:grpSpPr>
        <p:sp>
          <p:nvSpPr>
            <p:cNvPr id="31" name="Блок-схема: узел 30"/>
            <p:cNvSpPr/>
            <p:nvPr/>
          </p:nvSpPr>
          <p:spPr>
            <a:xfrm>
              <a:off x="2571736" y="6429396"/>
              <a:ext cx="1571636" cy="15033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4612" y="6357958"/>
              <a:ext cx="13573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i="1" dirty="0" smtClean="0">
                  <a:solidFill>
                    <a:srgbClr val="C00000"/>
                  </a:solidFill>
                </a:rPr>
                <a:t>P</a:t>
              </a:r>
              <a:endParaRPr lang="ru-RU" sz="96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000232" y="2643182"/>
            <a:ext cx="1571636" cy="1574742"/>
            <a:chOff x="714348" y="6429396"/>
            <a:chExt cx="1571636" cy="1574742"/>
          </a:xfrm>
        </p:grpSpPr>
        <p:sp>
          <p:nvSpPr>
            <p:cNvPr id="36" name="Блок-схема: узел 35"/>
            <p:cNvSpPr/>
            <p:nvPr/>
          </p:nvSpPr>
          <p:spPr>
            <a:xfrm>
              <a:off x="714348" y="6500834"/>
              <a:ext cx="1571636" cy="15033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7224" y="6429396"/>
              <a:ext cx="12858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i="1" dirty="0" smtClean="0">
                  <a:solidFill>
                    <a:srgbClr val="C00000"/>
                  </a:solidFill>
                </a:rPr>
                <a:t>E</a:t>
              </a:r>
              <a:endParaRPr lang="ru-RU" sz="96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429256" y="2714620"/>
            <a:ext cx="1571636" cy="1569660"/>
            <a:chOff x="4286248" y="6572272"/>
            <a:chExt cx="1571636" cy="1569660"/>
          </a:xfrm>
        </p:grpSpPr>
        <p:sp>
          <p:nvSpPr>
            <p:cNvPr id="32" name="Блок-схема: узел 31"/>
            <p:cNvSpPr/>
            <p:nvPr/>
          </p:nvSpPr>
          <p:spPr>
            <a:xfrm>
              <a:off x="4286248" y="6572272"/>
              <a:ext cx="1571636" cy="15033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00562" y="6572272"/>
              <a:ext cx="10715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i="1" dirty="0" smtClean="0">
                  <a:solidFill>
                    <a:srgbClr val="C00000"/>
                  </a:solidFill>
                </a:rPr>
                <a:t>U</a:t>
              </a:r>
              <a:endParaRPr lang="ru-RU" sz="96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43768" y="2643182"/>
            <a:ext cx="1571636" cy="1574742"/>
            <a:chOff x="6000760" y="6500834"/>
            <a:chExt cx="1571636" cy="1574742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6000760" y="6572272"/>
              <a:ext cx="1571636" cy="15033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hlinkClick r:id="rId3" action="ppaction://hlinksldjump"/>
            </p:cNvPr>
            <p:cNvSpPr txBox="1"/>
            <p:nvPr/>
          </p:nvSpPr>
          <p:spPr>
            <a:xfrm>
              <a:off x="6143636" y="6500834"/>
              <a:ext cx="12858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i="1" dirty="0" smtClean="0">
                  <a:solidFill>
                    <a:srgbClr val="C00000"/>
                  </a:solidFill>
                </a:rPr>
                <a:t>S</a:t>
              </a:r>
              <a:endParaRPr lang="ru-RU" sz="9600" b="1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1" dirty="0" smtClean="0">
                <a:solidFill>
                  <a:srgbClr val="582C00"/>
                </a:solidFill>
              </a:rPr>
              <a:t>II. </a:t>
            </a:r>
            <a:r>
              <a:rPr lang="ru-RU" sz="5400" b="1" i="1" dirty="0" smtClean="0">
                <a:solidFill>
                  <a:srgbClr val="582C00"/>
                </a:solidFill>
              </a:rPr>
              <a:t>Коэффициент</a:t>
            </a:r>
            <a:br>
              <a:rPr lang="ru-RU" sz="5400" b="1" i="1" dirty="0" smtClean="0">
                <a:solidFill>
                  <a:srgbClr val="582C00"/>
                </a:solidFill>
              </a:rPr>
            </a:br>
            <a:r>
              <a:rPr lang="ru-RU" sz="3600" b="1" i="1" dirty="0" smtClean="0">
                <a:solidFill>
                  <a:srgbClr val="582C00"/>
                </a:solidFill>
              </a:rPr>
              <a:t>(упростите выражение и найдите коэффициент произведения)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7149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1.</a:t>
            </a:r>
            <a:r>
              <a:rPr lang="en-US" sz="5400" dirty="0" smtClean="0"/>
              <a:t>   </a:t>
            </a:r>
            <a:r>
              <a:rPr lang="ru-RU" sz="4800" dirty="0" smtClean="0">
                <a:latin typeface="+mj-lt"/>
              </a:rPr>
              <a:t>8*3</a:t>
            </a:r>
            <a:r>
              <a:rPr lang="en-US" sz="4800" dirty="0" smtClean="0">
                <a:latin typeface="+mj-lt"/>
              </a:rPr>
              <a:t>m=</a:t>
            </a:r>
            <a:endParaRPr lang="ru-RU" sz="4800" dirty="0" smtClean="0">
              <a:latin typeface="+mj-lt"/>
            </a:endParaRPr>
          </a:p>
          <a:p>
            <a:r>
              <a:rPr lang="ru-RU" sz="4800" dirty="0" smtClean="0">
                <a:latin typeface="+mj-lt"/>
              </a:rPr>
              <a:t>2.</a:t>
            </a:r>
            <a:r>
              <a:rPr lang="en-US" sz="4800" dirty="0" smtClean="0">
                <a:latin typeface="+mj-lt"/>
              </a:rPr>
              <a:t>  2p*(-1,4)= </a:t>
            </a:r>
            <a:endParaRPr lang="ru-RU" sz="4800" dirty="0" smtClean="0">
              <a:latin typeface="+mj-lt"/>
            </a:endParaRPr>
          </a:p>
          <a:p>
            <a:r>
              <a:rPr lang="ru-RU" sz="4800" dirty="0" smtClean="0">
                <a:latin typeface="+mj-lt"/>
              </a:rPr>
              <a:t>3.</a:t>
            </a:r>
            <a:r>
              <a:rPr lang="en-US" sz="4800" dirty="0" smtClean="0">
                <a:latin typeface="+mj-lt"/>
              </a:rPr>
              <a:t>  -3,2*a*(-3)=</a:t>
            </a:r>
            <a:endParaRPr lang="ru-RU" sz="4800" dirty="0" smtClean="0">
              <a:latin typeface="+mj-lt"/>
            </a:endParaRPr>
          </a:p>
          <a:p>
            <a:r>
              <a:rPr lang="ru-RU" sz="4800" dirty="0" smtClean="0">
                <a:latin typeface="+mj-lt"/>
              </a:rPr>
              <a:t>4.</a:t>
            </a:r>
            <a:r>
              <a:rPr lang="en-US" sz="4800" dirty="0" smtClean="0">
                <a:latin typeface="+mj-lt"/>
              </a:rPr>
              <a:t>  4/5*c*(-1 ¼)=</a:t>
            </a:r>
            <a:endParaRPr lang="ru-RU" sz="4800" dirty="0" smtClean="0">
              <a:latin typeface="+mj-lt"/>
            </a:endParaRPr>
          </a:p>
          <a:p>
            <a:r>
              <a:rPr lang="ru-RU" sz="4800" dirty="0" smtClean="0">
                <a:latin typeface="+mj-lt"/>
              </a:rPr>
              <a:t>5.</a:t>
            </a:r>
            <a:r>
              <a:rPr lang="en-US" sz="4800" dirty="0" smtClean="0">
                <a:latin typeface="+mj-lt"/>
              </a:rPr>
              <a:t>  2/3a*(-7/8b)*(-3/7)=</a:t>
            </a:r>
            <a:endParaRPr lang="ru-RU" sz="4800" dirty="0">
              <a:latin typeface="+mj-lt"/>
            </a:endParaRPr>
          </a:p>
        </p:txBody>
      </p:sp>
      <p:pic>
        <p:nvPicPr>
          <p:cNvPr id="4" name="Picture 2" descr="C:\Documents and Settings\Оксана\Рабочий стол\открытый урок\150px-Biathlon_pictogram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42852"/>
            <a:ext cx="1000132" cy="10001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28992" y="2071678"/>
            <a:ext cx="1785950" cy="6429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14810" y="2928934"/>
            <a:ext cx="1571636" cy="6429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-2,8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43438" y="3786190"/>
            <a:ext cx="1571636" cy="6429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9,6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72066" y="4714884"/>
            <a:ext cx="928694" cy="6429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858016" y="5572140"/>
            <a:ext cx="2143172" cy="6429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0,25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ab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трелка влево 14">
            <a:hlinkClick r:id="rId3" action="ppaction://hlinksldjump"/>
          </p:cNvPr>
          <p:cNvSpPr/>
          <p:nvPr/>
        </p:nvSpPr>
        <p:spPr>
          <a:xfrm>
            <a:off x="8072462" y="6143644"/>
            <a:ext cx="928694" cy="571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582C00"/>
                </a:solidFill>
              </a:rPr>
              <a:t/>
            </a:r>
            <a:br>
              <a:rPr lang="ru-RU" sz="5400" b="1" i="1" dirty="0" smtClean="0">
                <a:solidFill>
                  <a:srgbClr val="582C00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5000" b="1" i="1" dirty="0" smtClean="0">
                <a:solidFill>
                  <a:srgbClr val="C00000"/>
                </a:solidFill>
              </a:rPr>
              <a:t>SUPER</a:t>
            </a:r>
            <a:endParaRPr lang="ru-RU" sz="150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Оксана\Рабочий стол\открытый урок\150px-Biathlon_pictogram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Оксана\Рабочий стол\открытый урок\пры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143768" y="142852"/>
            <a:ext cx="1643074" cy="1437691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582C00"/>
                </a:solidFill>
              </a:rPr>
              <a:t>III. </a:t>
            </a:r>
            <a:r>
              <a:rPr lang="ru-RU" sz="6000" b="1" i="1" dirty="0" smtClean="0">
                <a:solidFill>
                  <a:srgbClr val="582C00"/>
                </a:solidFill>
              </a:rPr>
              <a:t>Прыжки в высоту</a:t>
            </a:r>
            <a:endParaRPr lang="ru-RU" sz="6000" b="1" i="1" dirty="0">
              <a:solidFill>
                <a:srgbClr val="582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2" name="Picture 4" descr="C:\Documents and Settings\Оксана\Рабочий стол\открытый урок\исинба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214710" cy="4906260"/>
          </a:xfrm>
          <a:prstGeom prst="roundRect">
            <a:avLst/>
          </a:prstGeom>
          <a:noFill/>
        </p:spPr>
      </p:pic>
      <p:pic>
        <p:nvPicPr>
          <p:cNvPr id="1026" name="Picture 2" descr="C:\Documents and Settings\Оксана\Рабочий стол\открытый урок\фото\402px-Isinbayeva_Berlin_2009[1].jpg"/>
          <p:cNvPicPr>
            <a:picLocks noChangeAspect="1" noChangeArrowheads="1"/>
          </p:cNvPicPr>
          <p:nvPr/>
        </p:nvPicPr>
        <p:blipFill>
          <a:blip r:embed="rId4" cstate="print"/>
          <a:srcRect l="20002" r="11033" b="3704"/>
          <a:stretch>
            <a:fillRect/>
          </a:stretch>
        </p:blipFill>
        <p:spPr bwMode="auto">
          <a:xfrm>
            <a:off x="7072330" y="2000240"/>
            <a:ext cx="1928826" cy="4011958"/>
          </a:xfrm>
          <a:prstGeom prst="roundRect">
            <a:avLst/>
          </a:prstGeom>
          <a:noFill/>
        </p:spPr>
      </p:pic>
      <p:pic>
        <p:nvPicPr>
          <p:cNvPr id="1027" name="Picture 3" descr="C:\Documents and Settings\Оксана\Рабочий стол\открытый урок\фото\pryzhki_s_shestom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285860"/>
            <a:ext cx="2928958" cy="2928958"/>
          </a:xfrm>
          <a:prstGeom prst="roundRect">
            <a:avLst/>
          </a:prstGeom>
          <a:noFill/>
        </p:spPr>
      </p:pic>
      <p:pic>
        <p:nvPicPr>
          <p:cNvPr id="1029" name="Picture 5" descr="C:\Documents and Settings\Оксана\Рабочий стол\открытый урок\фото\75_isimbaeva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429132"/>
            <a:ext cx="3500462" cy="2286968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582C00"/>
                </a:solidFill>
              </a:rPr>
              <a:t>1 задание = 1 метр = 1 балл</a:t>
            </a:r>
            <a:br>
              <a:rPr lang="ru-RU" dirty="0" smtClean="0">
                <a:solidFill>
                  <a:srgbClr val="582C00"/>
                </a:solidFill>
              </a:rPr>
            </a:br>
            <a:r>
              <a:rPr lang="ru-RU" dirty="0" smtClean="0">
                <a:solidFill>
                  <a:srgbClr val="582C00"/>
                </a:solidFill>
              </a:rPr>
              <a:t>максимум=7 метров</a:t>
            </a:r>
            <a:endParaRPr lang="ru-RU" dirty="0">
              <a:solidFill>
                <a:srgbClr val="582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72386" cy="1785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Мировые рекорды: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714488"/>
          <a:ext cx="8072493" cy="200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097"/>
                <a:gridCol w="2475565"/>
                <a:gridCol w="2690831"/>
              </a:tblGrid>
              <a:tr h="5334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спортсмен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страна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Рекорд (м)</a:t>
                      </a:r>
                      <a:endParaRPr lang="ru-RU" b="1" dirty="0"/>
                    </a:p>
                  </a:txBody>
                  <a:tcPr/>
                </a:tc>
              </a:tr>
              <a:tr h="933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Сергей </a:t>
                      </a:r>
                      <a:r>
                        <a:rPr lang="ru-RU" b="1" dirty="0" err="1" smtClean="0"/>
                        <a:t>Бубка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Украина (1994 г)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6,14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  <a:tr h="5334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Елена </a:t>
                      </a:r>
                      <a:r>
                        <a:rPr lang="ru-RU" b="1" dirty="0" err="1" smtClean="0"/>
                        <a:t>Исинбаева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Россия (2009 г)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5,06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38128"/>
            <a:ext cx="8229600" cy="785818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82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</a:t>
            </a:r>
            <a:r>
              <a:rPr lang="ru-RU" sz="5400" b="1" i="1" dirty="0" smtClean="0">
                <a:solidFill>
                  <a:srgbClr val="582C00"/>
                </a:solidFill>
              </a:rPr>
              <a:t> Прыжки в высоту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82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1281</TotalTime>
  <Words>540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I. Бег (лёгкая атлетика) объединяют следующие виды :спринт, бег на средние дистанции,  бег на длинные дистанции, барьерный бег, эстафета, марафонский бег.</vt:lpstr>
      <vt:lpstr>I. Раскройте скобки и  упростите выражение</vt:lpstr>
      <vt:lpstr>II. Биатлон</vt:lpstr>
      <vt:lpstr>II. Биатлон</vt:lpstr>
      <vt:lpstr>II. Коэффициент (упростите выражение и найдите коэффициент произведения)</vt:lpstr>
      <vt:lpstr> </vt:lpstr>
      <vt:lpstr>III. Прыжки в высоту</vt:lpstr>
      <vt:lpstr>1 задание = 1 метр = 1 балл максимум=7 метров</vt:lpstr>
      <vt:lpstr>III. Подобные слагаемые </vt:lpstr>
      <vt:lpstr>IV. Тяжелая атлетика</vt:lpstr>
      <vt:lpstr>Решите уравнение</vt:lpstr>
      <vt:lpstr>Решите уравнение</vt:lpstr>
      <vt:lpstr>Решите уравнение</vt:lpstr>
      <vt:lpstr>Решите уравнение</vt:lpstr>
      <vt:lpstr>Решите уравнение</vt:lpstr>
      <vt:lpstr>Решите уравнение</vt:lpstr>
      <vt:lpstr>спасибо за урок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Закупки</cp:lastModifiedBy>
  <cp:revision>170</cp:revision>
  <dcterms:created xsi:type="dcterms:W3CDTF">2011-04-01T06:35:36Z</dcterms:created>
  <dcterms:modified xsi:type="dcterms:W3CDTF">2020-02-07T05:23:31Z</dcterms:modified>
</cp:coreProperties>
</file>